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73" r:id="rId7"/>
    <p:sldId id="263" r:id="rId8"/>
    <p:sldId id="265" r:id="rId9"/>
    <p:sldId id="274" r:id="rId10"/>
    <p:sldId id="266" r:id="rId11"/>
    <p:sldId id="275" r:id="rId12"/>
    <p:sldId id="276" r:id="rId13"/>
    <p:sldId id="264" r:id="rId14"/>
    <p:sldId id="267" r:id="rId15"/>
    <p:sldId id="268" r:id="rId16"/>
    <p:sldId id="270" r:id="rId17"/>
    <p:sldId id="277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701"/>
    <a:srgbClr val="C414C8"/>
    <a:srgbClr val="22B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611FA-EC0E-4C32-A669-3EF9B5BA6C44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702D6-756C-40C4-99BB-5D88CCA68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2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74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3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93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03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679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5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208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83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86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0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86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9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1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7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60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9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F7EFFB0-4510-49E0-B08E-D294F4B43BAC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800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itraOfficial/Thyroid-Cancer-Detect-APP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llpaperflare.com/seoul-south-korea-apgujeong-dong-street-busy-city-architecture-wallpaper-evtis/download/1920x10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1897-5A81-6308-CB04-C50444614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936" y="1839232"/>
            <a:ext cx="5056484" cy="1828801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Thyroid Cancer Recurrence Prediction using Deep Learning"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E1918-DB7F-4426-9851-FBD24ADE6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60" y="3835234"/>
            <a:ext cx="6524710" cy="5088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Bookman Old Style" panose="02050604050505020204" pitchFamily="18" charset="0"/>
              </a:rPr>
              <a:t>Presented by – Aritra Mukherjee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5C6EE-7E59-2FCB-697E-BA4BD0B6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375941">
            <a:off x="7470128" y="656500"/>
            <a:ext cx="3799075" cy="52414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4168A75-AFCB-690F-1282-36CAD09EC32D}"/>
              </a:ext>
            </a:extLst>
          </p:cNvPr>
          <p:cNvSpPr/>
          <p:nvPr/>
        </p:nvSpPr>
        <p:spPr>
          <a:xfrm>
            <a:off x="1104303" y="4651263"/>
            <a:ext cx="422452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Machine Learning Intern </a:t>
            </a:r>
          </a:p>
          <a:p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At - Unified Mentor </a:t>
            </a:r>
            <a:r>
              <a:rPr lang="en-IN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Pvt.</a:t>
            </a:r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 Limited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18654-2D03-4B54-48DF-986BD73A5073}"/>
              </a:ext>
            </a:extLst>
          </p:cNvPr>
          <p:cNvSpPr txBox="1"/>
          <p:nvPr/>
        </p:nvSpPr>
        <p:spPr>
          <a:xfrm>
            <a:off x="1165160" y="428193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ID: UMIP270247 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DA1D8B-138E-B74A-1150-AA63CBCB93D5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1026" name="Picture 2" descr="Thyroid Cancer Treatment - NCI">
            <a:extLst>
              <a:ext uri="{FF2B5EF4-FFF2-40B4-BE49-F238E27FC236}">
                <a16:creationId xmlns:a16="http://schemas.microsoft.com/office/drawing/2014/main" id="{DD6C8ED4-D0A4-35F2-B0E0-3BA7C62A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816" y="700531"/>
            <a:ext cx="2209800" cy="2066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yroid Cancer Surgery Necessary ...">
            <a:extLst>
              <a:ext uri="{FF2B5EF4-FFF2-40B4-BE49-F238E27FC236}">
                <a16:creationId xmlns:a16="http://schemas.microsoft.com/office/drawing/2014/main" id="{88C74F80-C4D6-218E-3A96-442E0CC7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05" y="2522841"/>
            <a:ext cx="3737919" cy="18689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About Thyroid Cancer | The ...">
            <a:extLst>
              <a:ext uri="{FF2B5EF4-FFF2-40B4-BE49-F238E27FC236}">
                <a16:creationId xmlns:a16="http://schemas.microsoft.com/office/drawing/2014/main" id="{8157A7B4-CC1E-70F0-9F6D-4BADF6AD1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0"/>
          <a:stretch/>
        </p:blipFill>
        <p:spPr bwMode="auto">
          <a:xfrm>
            <a:off x="9114688" y="700531"/>
            <a:ext cx="2001217" cy="1947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arly Signs and Symptoms of Thyroid Cancer">
            <a:extLst>
              <a:ext uri="{FF2B5EF4-FFF2-40B4-BE49-F238E27FC236}">
                <a16:creationId xmlns:a16="http://schemas.microsoft.com/office/drawing/2014/main" id="{AB3B71E5-369F-E19B-DAA5-A57CC4DC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26" y="4209585"/>
            <a:ext cx="3680245" cy="1668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2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849E-8C25-D5C5-51BD-1F38B11F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68D06-83A2-8A04-BDDB-F4AC880691DB}"/>
              </a:ext>
            </a:extLst>
          </p:cNvPr>
          <p:cNvSpPr/>
          <p:nvPr/>
        </p:nvSpPr>
        <p:spPr>
          <a:xfrm>
            <a:off x="6397732" y="102164"/>
            <a:ext cx="5627078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4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 Feature Engineering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841E2-A18E-9D4A-93A5-C944007A2F7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92409-CA68-1B6C-0E1F-3F5C32BC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38" y="783919"/>
            <a:ext cx="4318177" cy="86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56713-0284-D9AE-B756-550496752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6445" y="783920"/>
            <a:ext cx="6718251" cy="865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D9E21-2FFF-1278-FADC-9227B8E1DC10}"/>
              </a:ext>
            </a:extLst>
          </p:cNvPr>
          <p:cNvSpPr txBox="1"/>
          <p:nvPr/>
        </p:nvSpPr>
        <p:spPr>
          <a:xfrm>
            <a:off x="464838" y="181998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Copperplate Gothic Light" panose="020E0507020206020404" pitchFamily="34" charset="0"/>
              </a:rPr>
              <a:t>(Preprocessing + SMOTE)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47A09E-CE52-3A25-8833-6C486EF1D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38" y="2359581"/>
            <a:ext cx="4968808" cy="1185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09155-4AE3-A1A2-4634-742E135354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6154" y="2732065"/>
            <a:ext cx="5976964" cy="4408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F72903-ADB5-A467-3962-938C0B1454FD}"/>
              </a:ext>
            </a:extLst>
          </p:cNvPr>
          <p:cNvSpPr txBox="1"/>
          <p:nvPr/>
        </p:nvSpPr>
        <p:spPr>
          <a:xfrm>
            <a:off x="464838" y="366644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Copperplate Gothic Light" panose="020E0507020206020404" pitchFamily="34" charset="0"/>
              </a:rPr>
              <a:t>Model Architecture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4E8C76-B9CD-2585-EA2E-E54933D174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285" y="4255283"/>
            <a:ext cx="6544630" cy="2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9AAF5C2-FB7E-280D-C235-AD806532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64" y="2423946"/>
            <a:ext cx="7001852" cy="31532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57D99-EF2F-CD17-2886-B2A596D7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464" y="1387303"/>
            <a:ext cx="2295845" cy="638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F40D2-879B-2440-8626-341732855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6611" y="3162344"/>
            <a:ext cx="3581900" cy="2010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30DE8-5F4C-FC53-25BB-04DAA5A8A6F3}"/>
              </a:ext>
            </a:extLst>
          </p:cNvPr>
          <p:cNvSpPr txBox="1"/>
          <p:nvPr/>
        </p:nvSpPr>
        <p:spPr>
          <a:xfrm>
            <a:off x="8659269" y="360540"/>
            <a:ext cx="292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Copperplate Gothic Light" panose="020E0507020206020404" pitchFamily="34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693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3956C6-6823-0BEA-8964-D618418E04E2}"/>
              </a:ext>
            </a:extLst>
          </p:cNvPr>
          <p:cNvSpPr txBox="1"/>
          <p:nvPr/>
        </p:nvSpPr>
        <p:spPr>
          <a:xfrm>
            <a:off x="463794" y="410735"/>
            <a:ext cx="6097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0" dirty="0">
                <a:solidFill>
                  <a:schemeClr val="accent2">
                    <a:lumMod val="75000"/>
                  </a:schemeClr>
                </a:solidFill>
                <a:effectLst/>
                <a:latin typeface="Copperplate Gothic Light" panose="020E0507020206020404" pitchFamily="34" charset="0"/>
              </a:rPr>
              <a:t>Use Early stopping to prevent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9D593-2613-2C0F-E52C-97447FD8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7" y="698995"/>
            <a:ext cx="8535591" cy="23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EB14-06EB-25B5-AC9D-59B9202A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7" y="1070937"/>
            <a:ext cx="3829584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C8F19-3064-C5BF-5B56-B80A779D4E53}"/>
              </a:ext>
            </a:extLst>
          </p:cNvPr>
          <p:cNvSpPr txBox="1"/>
          <p:nvPr/>
        </p:nvSpPr>
        <p:spPr>
          <a:xfrm>
            <a:off x="4606070" y="1070937"/>
            <a:ext cx="5241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pperplate Gothic Light" panose="020E0507020206020404" pitchFamily="34" charset="0"/>
              </a:rPr>
              <a:t>Train the Model For 150 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5C6B3-9FCA-E507-5116-8488E8EA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16" y="2028333"/>
            <a:ext cx="7527812" cy="3105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9E8E6-5AB7-BC61-BC27-64B4F8857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116" y="5330939"/>
            <a:ext cx="7376445" cy="614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54EE4D-731C-4131-B465-6D23B16F09C8}"/>
              </a:ext>
            </a:extLst>
          </p:cNvPr>
          <p:cNvSpPr/>
          <p:nvPr/>
        </p:nvSpPr>
        <p:spPr>
          <a:xfrm>
            <a:off x="4396345" y="4766591"/>
            <a:ext cx="8082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.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90596-35CF-FBAA-9FB1-D3A2C606D67D}"/>
              </a:ext>
            </a:extLst>
          </p:cNvPr>
          <p:cNvSpPr txBox="1"/>
          <p:nvPr/>
        </p:nvSpPr>
        <p:spPr>
          <a:xfrm>
            <a:off x="1093546" y="3532231"/>
            <a:ext cx="2660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D2D701"/>
                </a:solidFill>
                <a:latin typeface="Consolas" panose="020B0609020204030204" pitchFamily="49" charset="0"/>
              </a:rPr>
              <a:t>It’s stop at 65 by getting 99% accuracy </a:t>
            </a:r>
            <a:endParaRPr lang="en-IN" b="0" dirty="0">
              <a:solidFill>
                <a:srgbClr val="D2D70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B78B578-DFA1-3798-70D5-81F1C9BBFEC7}"/>
              </a:ext>
            </a:extLst>
          </p:cNvPr>
          <p:cNvCxnSpPr>
            <a:stCxn id="15" idx="2"/>
            <a:endCxn id="12" idx="1"/>
          </p:cNvCxnSpPr>
          <p:nvPr/>
        </p:nvCxnSpPr>
        <p:spPr>
          <a:xfrm rot="16200000" flipH="1">
            <a:off x="2840786" y="4038705"/>
            <a:ext cx="1182474" cy="2016185"/>
          </a:xfrm>
          <a:prstGeom prst="curved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15FAA04-94EB-C3D2-42A8-32F82AA44CE3}"/>
              </a:ext>
            </a:extLst>
          </p:cNvPr>
          <p:cNvSpPr/>
          <p:nvPr/>
        </p:nvSpPr>
        <p:spPr>
          <a:xfrm>
            <a:off x="2553891" y="6029805"/>
            <a:ext cx="5301376" cy="70788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Accuracy – 99%</a:t>
            </a:r>
          </a:p>
        </p:txBody>
      </p:sp>
    </p:spTree>
    <p:extLst>
      <p:ext uri="{BB962C8B-B14F-4D97-AF65-F5344CB8AC3E}">
        <p14:creationId xmlns:p14="http://schemas.microsoft.com/office/powerpoint/2010/main" val="403202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3A44E4-48D0-AD07-1E9D-78322767CB53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55C09-AE49-E893-98E3-93017FFC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69695"/>
            <a:ext cx="11325225" cy="466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69181-C549-DB8C-F5D0-0C78A47D0A86}"/>
              </a:ext>
            </a:extLst>
          </p:cNvPr>
          <p:cNvSpPr txBox="1"/>
          <p:nvPr/>
        </p:nvSpPr>
        <p:spPr>
          <a:xfrm>
            <a:off x="4391406" y="656463"/>
            <a:ext cx="4039362" cy="29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0" dirty="0">
                <a:solidFill>
                  <a:srgbClr val="E06C75"/>
                </a:solidFill>
                <a:effectLst/>
                <a:latin typeface="Copperplate Gothic Light" panose="020E0507020206020404" pitchFamily="34" charset="0"/>
              </a:rPr>
              <a:t>Evaluate the Model</a:t>
            </a:r>
            <a:endParaRPr lang="en-IN" sz="2400" b="0" dirty="0">
              <a:solidFill>
                <a:srgbClr val="ABB2BF"/>
              </a:solidFill>
              <a:effectLst/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1D576-6963-8865-24FA-6E63F60E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7A87F3-9C43-7D89-9A22-2B58EF0CAE56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2A0EF-074A-9920-B145-06F10952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9" y="769224"/>
            <a:ext cx="5411080" cy="4624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DECA9-51A1-399E-6119-7B9E0DC9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416" y="769224"/>
            <a:ext cx="5935278" cy="4624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BF6949-168A-84E4-696A-FCB025E431AB}"/>
              </a:ext>
            </a:extLst>
          </p:cNvPr>
          <p:cNvSpPr txBox="1"/>
          <p:nvPr/>
        </p:nvSpPr>
        <p:spPr>
          <a:xfrm>
            <a:off x="605790" y="5856410"/>
            <a:ext cx="2539746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0" dirty="0">
                <a:solidFill>
                  <a:srgbClr val="E06C75"/>
                </a:solidFill>
                <a:effectLst/>
                <a:latin typeface="Copperplate Gothic Light" panose="020E0507020206020404" pitchFamily="34" charset="0"/>
              </a:rPr>
              <a:t>Save the Model</a:t>
            </a:r>
            <a:endParaRPr lang="en-US" sz="2000" b="0" dirty="0">
              <a:solidFill>
                <a:srgbClr val="ABB2BF"/>
              </a:solidFill>
              <a:effectLst/>
              <a:latin typeface="Copperplate Gothic Light" panose="020E05070202060204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9D433F-62A1-CE1B-0519-86CA7DCE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8829" y="6131087"/>
            <a:ext cx="535379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1952-33F7-C10E-E8E8-3F8C81154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ADBBC3-0991-CE7D-411A-DFF1C88849B3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E1BC3-776D-86CB-7C18-694459A8A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598" y="776029"/>
            <a:ext cx="6978410" cy="2941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96B4C-6401-406F-3662-216DC1C9991C}"/>
              </a:ext>
            </a:extLst>
          </p:cNvPr>
          <p:cNvSpPr txBox="1"/>
          <p:nvPr/>
        </p:nvSpPr>
        <p:spPr>
          <a:xfrm>
            <a:off x="463794" y="410735"/>
            <a:ext cx="6097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pperplate Gothic Light" panose="020E0507020206020404" pitchFamily="34" charset="0"/>
              </a:rPr>
              <a:t>UI CODE</a:t>
            </a:r>
            <a:endParaRPr lang="en-US" sz="2000" b="0" dirty="0">
              <a:solidFill>
                <a:schemeClr val="accent2">
                  <a:lumMod val="75000"/>
                </a:schemeClr>
              </a:solidFill>
              <a:effectLst/>
              <a:latin typeface="Copperplate Gothic Light" panose="020E05070202060204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20B87-0B0A-EDEA-E0FA-A602A4718FEF}"/>
              </a:ext>
            </a:extLst>
          </p:cNvPr>
          <p:cNvSpPr/>
          <p:nvPr/>
        </p:nvSpPr>
        <p:spPr>
          <a:xfrm>
            <a:off x="7385729" y="3429000"/>
            <a:ext cx="8082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.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F80FD-56FA-D997-4EEF-0A8787121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2522" y="4077526"/>
            <a:ext cx="8727831" cy="23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7EF8FF-1B9A-6691-5B62-156A3FE53465}"/>
              </a:ext>
            </a:extLst>
          </p:cNvPr>
          <p:cNvSpPr txBox="1"/>
          <p:nvPr/>
        </p:nvSpPr>
        <p:spPr>
          <a:xfrm>
            <a:off x="9581419" y="22656"/>
            <a:ext cx="2534381" cy="73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FFC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9B495-0FAE-2469-8601-D79B914BDF96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8F82-B1B5-D58F-DAA9-4F5CD3F1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393" y="905608"/>
            <a:ext cx="11458530" cy="54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6E595-E030-C821-1A1E-E4AB2898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915" y="738758"/>
            <a:ext cx="10801632" cy="5915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3352-FFAE-20EF-2529-39979A41C1C0}"/>
              </a:ext>
            </a:extLst>
          </p:cNvPr>
          <p:cNvSpPr txBox="1"/>
          <p:nvPr/>
        </p:nvSpPr>
        <p:spPr>
          <a:xfrm>
            <a:off x="9581419" y="22656"/>
            <a:ext cx="2534381" cy="73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FFC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 </a:t>
            </a:r>
            <a:endParaRPr 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2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7C8CCA-F61D-54C5-9451-0B20365D7721}"/>
              </a:ext>
            </a:extLst>
          </p:cNvPr>
          <p:cNvSpPr/>
          <p:nvPr/>
        </p:nvSpPr>
        <p:spPr>
          <a:xfrm>
            <a:off x="1790000" y="2967335"/>
            <a:ext cx="4703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 Repo-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2167F6-4E5D-843F-4E13-5412D3538B82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2A63C-DCC3-5995-487B-7C68211A9673}"/>
              </a:ext>
            </a:extLst>
          </p:cNvPr>
          <p:cNvSpPr txBox="1"/>
          <p:nvPr/>
        </p:nvSpPr>
        <p:spPr>
          <a:xfrm>
            <a:off x="6305551" y="33410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Thyroid-Cancer-Detect-APP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5D280-4FF3-FB2B-698C-4A334B9A3B93}"/>
              </a:ext>
            </a:extLst>
          </p:cNvPr>
          <p:cNvSpPr txBox="1"/>
          <p:nvPr/>
        </p:nvSpPr>
        <p:spPr>
          <a:xfrm>
            <a:off x="1591407" y="2453053"/>
            <a:ext cx="9231923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1650" lvl="3" indent="-400050" algn="just">
              <a:lnSpc>
                <a:spcPct val="150000"/>
              </a:lnSpc>
              <a:buClr>
                <a:srgbClr val="D2D701"/>
              </a:buClr>
              <a:buFont typeface="+mj-lt"/>
              <a:buAutoNum type="romanLcPeriod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Successfully built an AI model for thyroid cancer recurrence.</a:t>
            </a:r>
          </a:p>
          <a:p>
            <a:pPr marL="1771650" lvl="3" indent="-400050" algn="just">
              <a:lnSpc>
                <a:spcPct val="150000"/>
              </a:lnSpc>
              <a:buClr>
                <a:srgbClr val="D2D701"/>
              </a:buClr>
              <a:buFont typeface="+mj-lt"/>
              <a:buAutoNum type="romanLcPeriod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Handled imbalanced data using SMOTE and class weighting.</a:t>
            </a:r>
          </a:p>
          <a:p>
            <a:pPr marL="1771650" lvl="3" indent="-400050" algn="just">
              <a:lnSpc>
                <a:spcPct val="150000"/>
              </a:lnSpc>
              <a:buClr>
                <a:srgbClr val="D2D701"/>
              </a:buClr>
              <a:buFont typeface="+mj-lt"/>
              <a:buAutoNum type="romanLcPeriod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Deployed as a Streamlit web app for real-world usability.</a:t>
            </a:r>
          </a:p>
          <a:p>
            <a:pPr marL="1771650" lvl="3" indent="-400050" algn="just">
              <a:lnSpc>
                <a:spcPct val="150000"/>
              </a:lnSpc>
              <a:buClr>
                <a:srgbClr val="D2D701"/>
              </a:buClr>
              <a:buFont typeface="+mj-lt"/>
              <a:buAutoNum type="romanLcPeriod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serve as a supportive tool for medical professionals.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608EA-5E8F-F91A-0C25-B5739D27CDBF}"/>
              </a:ext>
            </a:extLst>
          </p:cNvPr>
          <p:cNvSpPr/>
          <p:nvPr/>
        </p:nvSpPr>
        <p:spPr>
          <a:xfrm>
            <a:off x="5632000" y="549451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5D526-A476-972F-FE5D-6F844C5923B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</p:spTree>
    <p:extLst>
      <p:ext uri="{BB962C8B-B14F-4D97-AF65-F5344CB8AC3E}">
        <p14:creationId xmlns:p14="http://schemas.microsoft.com/office/powerpoint/2010/main" val="50478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55F29-93D9-32FE-1480-48B85AC6189F}"/>
              </a:ext>
            </a:extLst>
          </p:cNvPr>
          <p:cNvSpPr/>
          <p:nvPr/>
        </p:nvSpPr>
        <p:spPr>
          <a:xfrm>
            <a:off x="6446502" y="180174"/>
            <a:ext cx="5482142" cy="96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Introduction To </a:t>
            </a: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Project – </a:t>
            </a:r>
          </a:p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Thyroid Cancer</a:t>
            </a:r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47E419E1-4E9E-4753-533C-B9F9CCA6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375941">
            <a:off x="431280" y="1925150"/>
            <a:ext cx="3336967" cy="291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BA47E-2076-38A0-6A6D-1E49998DF68F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2050" name="Picture 2" descr="Thyroid Cancer | doctorlansford.com">
            <a:extLst>
              <a:ext uri="{FF2B5EF4-FFF2-40B4-BE49-F238E27FC236}">
                <a16:creationId xmlns:a16="http://schemas.microsoft.com/office/drawing/2014/main" id="{824FCD2F-CA28-00CB-46F0-2346F3BB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4" y="1978270"/>
            <a:ext cx="3312584" cy="28399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91DB7-B3AB-B88F-678D-FD15874FDE64}"/>
              </a:ext>
            </a:extLst>
          </p:cNvPr>
          <p:cNvSpPr txBox="1"/>
          <p:nvPr/>
        </p:nvSpPr>
        <p:spPr>
          <a:xfrm>
            <a:off x="5053379" y="2274838"/>
            <a:ext cx="60974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2D70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Thyroid cancer is a significant health issue worldwide.</a:t>
            </a:r>
          </a:p>
          <a:p>
            <a:pPr marL="285750" indent="-285750">
              <a:buClr>
                <a:srgbClr val="D2D70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 marL="285750" indent="-285750">
              <a:buClr>
                <a:srgbClr val="D2D70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Predicting recurrence can help doctors design better treatment plans.</a:t>
            </a:r>
          </a:p>
          <a:p>
            <a:pPr marL="285750" indent="-285750">
              <a:buClr>
                <a:srgbClr val="D2D70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 marL="285750" indent="-285750">
              <a:buClr>
                <a:srgbClr val="D2D70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Our solution uses machine learning to support early prediction based on patient data.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0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3EE2D3-67A4-7DB2-4737-49D61E2EFC2B}"/>
              </a:ext>
            </a:extLst>
          </p:cNvPr>
          <p:cNvSpPr/>
          <p:nvPr/>
        </p:nvSpPr>
        <p:spPr>
          <a:xfrm>
            <a:off x="10015527" y="241720"/>
            <a:ext cx="1306448" cy="51148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DD0B9-297D-1A93-AB71-B6C09E64C2E3}"/>
              </a:ext>
            </a:extLst>
          </p:cNvPr>
          <p:cNvSpPr txBox="1"/>
          <p:nvPr/>
        </p:nvSpPr>
        <p:spPr>
          <a:xfrm>
            <a:off x="606668" y="2215469"/>
            <a:ext cx="7014239" cy="253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To build an AI-based system that predicts the likelihood of thyroid cancer recurrence.</a:t>
            </a:r>
          </a:p>
          <a:p>
            <a:pPr marL="285750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Design an end-to-end ML pipeline (from preprocessing to prediction).</a:t>
            </a:r>
          </a:p>
          <a:p>
            <a:pPr marL="285750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Deploy the model using Streamlit for interactive usage by clinicians or researchers.</a:t>
            </a: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3253086B-C7B7-B1FB-C411-CF9C1B21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6463674">
            <a:off x="8428416" y="1985861"/>
            <a:ext cx="3046578" cy="348755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00A24A6-752B-B12A-41A6-6764A6F7D81A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3074" name="Picture 2" descr="Thyroidectomy for suspected cancer ...">
            <a:extLst>
              <a:ext uri="{FF2B5EF4-FFF2-40B4-BE49-F238E27FC236}">
                <a16:creationId xmlns:a16="http://schemas.microsoft.com/office/drawing/2014/main" id="{67993AFE-1C62-8032-297A-0D9D0B01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45" y="2277209"/>
            <a:ext cx="3440959" cy="2800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74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7EFDD9-2D8E-A3C6-1075-2291824EC65E}"/>
              </a:ext>
            </a:extLst>
          </p:cNvPr>
          <p:cNvSpPr/>
          <p:nvPr/>
        </p:nvSpPr>
        <p:spPr>
          <a:xfrm>
            <a:off x="7693269" y="153797"/>
            <a:ext cx="4068322" cy="960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Dataset Overview for Classification</a:t>
            </a:r>
            <a:endParaRPr lang="en-US" sz="2800" b="1" dirty="0">
              <a:solidFill>
                <a:srgbClr val="FFC000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C354C-642E-036D-2569-3D357EDE87F3}"/>
              </a:ext>
            </a:extLst>
          </p:cNvPr>
          <p:cNvSpPr txBox="1"/>
          <p:nvPr/>
        </p:nvSpPr>
        <p:spPr>
          <a:xfrm>
            <a:off x="1643748" y="1729155"/>
            <a:ext cx="80014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Collected from a historical thyroid cancer patient dataset – Given By Company Unified Mentor.</a:t>
            </a:r>
          </a:p>
          <a:p>
            <a:pPr>
              <a:buNone/>
            </a:pP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Target Variable: </a:t>
            </a:r>
          </a:p>
          <a:p>
            <a:pPr marL="742950" lvl="1" indent="-285750">
              <a:buClr>
                <a:srgbClr val="D2D70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Recurrence </a:t>
            </a:r>
            <a:r>
              <a:rPr lang="en-IN" sz="16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(</a:t>
            </a:r>
            <a:r>
              <a:rPr lang="en-IN" sz="1600" b="1" dirty="0">
                <a:solidFill>
                  <a:srgbClr val="D2D7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Yes</a:t>
            </a:r>
            <a:r>
              <a:rPr lang="en-IN" sz="16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/ </a:t>
            </a:r>
            <a:r>
              <a:rPr lang="en-IN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No</a:t>
            </a:r>
            <a:r>
              <a:rPr lang="en-IN" sz="16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)</a:t>
            </a:r>
          </a:p>
          <a:p>
            <a:pPr>
              <a:buNone/>
            </a:pP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Features:</a:t>
            </a:r>
          </a:p>
          <a:p>
            <a:pPr marL="742950" lvl="1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Demographic: Age, Gender</a:t>
            </a:r>
          </a:p>
          <a:p>
            <a:pPr marL="742950" lvl="1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Lifestyle &amp; History: Smoking, Radiotherapy</a:t>
            </a:r>
          </a:p>
          <a:p>
            <a:pPr marL="742950" lvl="1" indent="-285750">
              <a:lnSpc>
                <a:spcPct val="150000"/>
              </a:lnSpc>
              <a:buClr>
                <a:srgbClr val="D2D70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Clinical: Pathology, Thyroid Function, TNM staging, etc.</a:t>
            </a:r>
          </a:p>
          <a:p>
            <a:pPr>
              <a:buNone/>
            </a:pP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Class Imbalance Present (handled using SMOTE)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B995E-3CBD-B66A-64D8-640B5C473194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</p:spTree>
    <p:extLst>
      <p:ext uri="{BB962C8B-B14F-4D97-AF65-F5344CB8AC3E}">
        <p14:creationId xmlns:p14="http://schemas.microsoft.com/office/powerpoint/2010/main" val="297623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00E5D342-DFAF-444E-869B-D5712A83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83890">
            <a:off x="635205" y="1181686"/>
            <a:ext cx="3441464" cy="4611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70523-8449-EEBA-22B0-DD33E2951484}"/>
              </a:ext>
            </a:extLst>
          </p:cNvPr>
          <p:cNvSpPr txBox="1"/>
          <p:nvPr/>
        </p:nvSpPr>
        <p:spPr>
          <a:xfrm>
            <a:off x="8950126" y="736586"/>
            <a:ext cx="304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Technologies &amp; Tools Used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6B7DA-933F-AB91-BA97-0C7E9E49CEB1}"/>
              </a:ext>
            </a:extLst>
          </p:cNvPr>
          <p:cNvSpPr/>
          <p:nvPr/>
        </p:nvSpPr>
        <p:spPr>
          <a:xfrm>
            <a:off x="7693269" y="153797"/>
            <a:ext cx="4068322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FEB92-2D60-024E-D177-B4C0EB52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08563">
            <a:off x="628131" y="1158330"/>
            <a:ext cx="3455609" cy="4658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6657B5-56F4-83C1-7964-C27322F0B129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ECF37-83B2-8D2F-72A5-84CE5B34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28617"/>
              </p:ext>
            </p:extLst>
          </p:nvPr>
        </p:nvGraphicFramePr>
        <p:xfrm>
          <a:off x="4911678" y="2296551"/>
          <a:ext cx="6765942" cy="2834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2971">
                  <a:extLst>
                    <a:ext uri="{9D8B030D-6E8A-4147-A177-3AD203B41FA5}">
                      <a16:colId xmlns:a16="http://schemas.microsoft.com/office/drawing/2014/main" val="3396896505"/>
                    </a:ext>
                  </a:extLst>
                </a:gridCol>
                <a:gridCol w="3382971">
                  <a:extLst>
                    <a:ext uri="{9D8B030D-6E8A-4147-A177-3AD203B41FA5}">
                      <a16:colId xmlns:a16="http://schemas.microsoft.com/office/drawing/2014/main" val="879862654"/>
                    </a:ext>
                  </a:extLst>
                </a:gridCol>
              </a:tblGrid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Tools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59028"/>
                  </a:ext>
                </a:extLst>
              </a:tr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368785"/>
                  </a:ext>
                </a:extLst>
              </a:tr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Data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Pandas, NumPy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027643"/>
                  </a:ext>
                </a:extLst>
              </a:tr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ML /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Scikit-learn, TensorFlow / Keras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617005"/>
                  </a:ext>
                </a:extLst>
              </a:tr>
              <a:tr h="523686">
                <a:tc>
                  <a:txBody>
                    <a:bodyPr/>
                    <a:lstStyle/>
                    <a:p>
                      <a:r>
                        <a:rPr lang="en-IN" sz="1800" dirty="0"/>
                        <a:t>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ColumnTransformer, Pipeline, SMOTE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52157"/>
                  </a:ext>
                </a:extLst>
              </a:tr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Streamlit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305161"/>
                  </a:ext>
                </a:extLst>
              </a:tr>
              <a:tr h="299249">
                <a:tc>
                  <a:txBody>
                    <a:bodyPr/>
                    <a:lstStyle/>
                    <a:p>
                      <a:r>
                        <a:rPr lang="en-IN" sz="1800"/>
                        <a:t>Model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Pickle (.</a:t>
                      </a:r>
                      <a:r>
                        <a:rPr lang="en-IN" sz="1800" dirty="0" err="1"/>
                        <a:t>pkl</a:t>
                      </a:r>
                      <a:r>
                        <a:rPr lang="en-IN" sz="1800" dirty="0"/>
                        <a:t>), </a:t>
                      </a:r>
                      <a:r>
                        <a:rPr lang="en-IN" sz="1800" dirty="0" err="1"/>
                        <a:t>Keras</a:t>
                      </a:r>
                      <a:r>
                        <a:rPr lang="en-IN" sz="1800" dirty="0"/>
                        <a:t> (.h5)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26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1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03CCF-316A-5F67-BB36-F33520C5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8" y="1612232"/>
            <a:ext cx="10864362" cy="3633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FF4CD-294F-F42D-13E9-6B7F31F8286A}"/>
              </a:ext>
            </a:extLst>
          </p:cNvPr>
          <p:cNvSpPr/>
          <p:nvPr/>
        </p:nvSpPr>
        <p:spPr>
          <a:xfrm>
            <a:off x="7737231" y="285681"/>
            <a:ext cx="4068322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Workflow Pipeline</a:t>
            </a:r>
          </a:p>
        </p:txBody>
      </p:sp>
    </p:spTree>
    <p:extLst>
      <p:ext uri="{BB962C8B-B14F-4D97-AF65-F5344CB8AC3E}">
        <p14:creationId xmlns:p14="http://schemas.microsoft.com/office/powerpoint/2010/main" val="375412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6FF8F-D25E-6D6D-DE8A-D3C60C35BF91}"/>
              </a:ext>
            </a:extLst>
          </p:cNvPr>
          <p:cNvSpPr/>
          <p:nvPr/>
        </p:nvSpPr>
        <p:spPr>
          <a:xfrm>
            <a:off x="6096000" y="153797"/>
            <a:ext cx="5665591" cy="960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Load Dataset and Display Basic 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212F6-7A66-01E3-232F-F0D80145D80B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A5054-AB30-CE46-0DB7-86E493BE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79"/>
          <a:stretch/>
        </p:blipFill>
        <p:spPr>
          <a:xfrm>
            <a:off x="238897" y="1013531"/>
            <a:ext cx="3058220" cy="1895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7C540-B76F-8372-7471-61699103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70" y="1881554"/>
            <a:ext cx="8640058" cy="14669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E5D70B-5D21-CE71-F333-FB885B59CEDC}"/>
              </a:ext>
            </a:extLst>
          </p:cNvPr>
          <p:cNvSpPr txBox="1"/>
          <p:nvPr/>
        </p:nvSpPr>
        <p:spPr>
          <a:xfrm>
            <a:off x="481379" y="3676271"/>
            <a:ext cx="4143375" cy="29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0" dirty="0">
                <a:solidFill>
                  <a:srgbClr val="E06C75"/>
                </a:solidFill>
                <a:effectLst/>
                <a:latin typeface="Copperplate Gothic Light" panose="020E0507020206020404" pitchFamily="34" charset="0"/>
              </a:rPr>
              <a:t>Data Preprocessing</a:t>
            </a:r>
            <a:endParaRPr lang="en-IN" sz="2400" b="0" dirty="0">
              <a:solidFill>
                <a:srgbClr val="ABB2BF"/>
              </a:solidFill>
              <a:effectLst/>
              <a:latin typeface="Copperplate Gothic Light" panose="020E05070202060204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E19EA-7448-D213-989E-DE8EE6E6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9" y="4301795"/>
            <a:ext cx="5380461" cy="1888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36F614-E035-A8B6-0E54-C7D68BAD4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12" y="4115886"/>
            <a:ext cx="3400900" cy="239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05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BE9A-E500-0542-F888-7723B6B3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A065B-B860-75A4-A718-3B235E0EFD1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B8273-0724-0579-C992-0C563940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4" y="1413838"/>
            <a:ext cx="9612073" cy="4769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94A40-A7FD-1240-1436-35AEEA8AE2A2}"/>
              </a:ext>
            </a:extLst>
          </p:cNvPr>
          <p:cNvSpPr txBox="1"/>
          <p:nvPr/>
        </p:nvSpPr>
        <p:spPr>
          <a:xfrm>
            <a:off x="3824654" y="674504"/>
            <a:ext cx="6097464" cy="309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800" b="0" dirty="0">
                <a:solidFill>
                  <a:srgbClr val="E06C75"/>
                </a:solidFill>
                <a:effectLst/>
                <a:latin typeface="Copperplate Gothic Light" panose="020E0507020206020404" pitchFamily="34" charset="0"/>
              </a:rPr>
              <a:t>Data Visualization</a:t>
            </a:r>
            <a:endParaRPr lang="en-IN" sz="2800" b="0" dirty="0">
              <a:solidFill>
                <a:srgbClr val="ABB2BF"/>
              </a:solidFill>
              <a:effectLst/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9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A1DF3-6F7C-2920-7466-86DDACC96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" y="1835296"/>
            <a:ext cx="3945915" cy="3688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362-4D2D-B2E4-C483-83EAF13B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80" y="1835296"/>
            <a:ext cx="3880028" cy="3688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87881-E924-5DF1-3B5F-CBA3D84A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334" y="1835296"/>
            <a:ext cx="3912626" cy="3688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3B9908-ED8D-06AC-DE5D-CBA94D8CD0BD}"/>
              </a:ext>
            </a:extLst>
          </p:cNvPr>
          <p:cNvSpPr txBox="1"/>
          <p:nvPr/>
        </p:nvSpPr>
        <p:spPr>
          <a:xfrm>
            <a:off x="4053254" y="674504"/>
            <a:ext cx="6097464" cy="309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800" b="0" dirty="0">
                <a:solidFill>
                  <a:srgbClr val="E06C75"/>
                </a:solidFill>
                <a:effectLst/>
                <a:latin typeface="Copperplate Gothic Light" panose="020E0507020206020404" pitchFamily="34" charset="0"/>
              </a:rPr>
              <a:t>Data Visualization</a:t>
            </a:r>
            <a:endParaRPr lang="en-IN" sz="2800" b="0" dirty="0">
              <a:solidFill>
                <a:srgbClr val="ABB2BF"/>
              </a:solidFill>
              <a:effectLst/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3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310</TotalTime>
  <Words>346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Barlow Bold</vt:lpstr>
      <vt:lpstr>Bookman Old Style</vt:lpstr>
      <vt:lpstr>Bradley Hand ITC</vt:lpstr>
      <vt:lpstr>Calibri</vt:lpstr>
      <vt:lpstr>Calisto MT</vt:lpstr>
      <vt:lpstr>Century Schoolbook</vt:lpstr>
      <vt:lpstr>Consolas</vt:lpstr>
      <vt:lpstr>Copperplate Gothic Light</vt:lpstr>
      <vt:lpstr>Courier New</vt:lpstr>
      <vt:lpstr>Wingdings</vt:lpstr>
      <vt:lpstr>Wingdings 2</vt:lpstr>
      <vt:lpstr>Slate</vt:lpstr>
      <vt:lpstr>Thyroid Cancer Recurrence Prediction using Deep Learning"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ARITRA MUKHERJEE</dc:creator>
  <cp:lastModifiedBy>ARITRA MUKHERJEE</cp:lastModifiedBy>
  <cp:revision>99</cp:revision>
  <dcterms:created xsi:type="dcterms:W3CDTF">2025-05-02T08:42:42Z</dcterms:created>
  <dcterms:modified xsi:type="dcterms:W3CDTF">2025-05-11T05:41:10Z</dcterms:modified>
</cp:coreProperties>
</file>